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0"/>
  </p:notesMasterIdLst>
  <p:sldIdLst>
    <p:sldId id="31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319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20" r:id="rId47"/>
    <p:sldId id="301" r:id="rId48"/>
    <p:sldId id="302" r:id="rId49"/>
    <p:sldId id="303" r:id="rId50"/>
    <p:sldId id="304" r:id="rId51"/>
    <p:sldId id="311" r:id="rId52"/>
    <p:sldId id="321" r:id="rId53"/>
    <p:sldId id="318" r:id="rId54"/>
    <p:sldId id="322" r:id="rId55"/>
    <p:sldId id="323" r:id="rId56"/>
    <p:sldId id="313" r:id="rId57"/>
    <p:sldId id="314" r:id="rId58"/>
    <p:sldId id="317" r:id="rId5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5" d="100"/>
          <a:sy n="155" d="100"/>
        </p:scale>
        <p:origin x="-354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037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Who read the ANN?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Sports game coach example</a:t>
            </a:r>
            <a:endParaRPr dirty="0"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* Not</a:t>
            </a:r>
            <a:r>
              <a:rPr lang="en-US" baseline="0" dirty="0" smtClean="0"/>
              <a:t> really the first</a:t>
            </a:r>
            <a:endParaRPr dirty="0"/>
          </a:p>
        </p:txBody>
      </p:sp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This starts heavy.</a:t>
            </a:r>
            <a:r>
              <a:rPr lang="en-US" baseline="0" dirty="0" smtClean="0"/>
              <a:t> Need a lighter start/joke. </a:t>
            </a:r>
            <a:endParaRPr dirty="0"/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also collection of villages</a:t>
            </a:r>
            <a:endParaRPr dirty="0"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Up until now, religions</a:t>
            </a:r>
            <a:r>
              <a:rPr lang="en-US" baseline="0" dirty="0" smtClean="0"/>
              <a:t> were animistic and mostly didn’t interfere with how life *should* be lived. From now on, religions start being used as a tool for creating order. </a:t>
            </a:r>
            <a:endParaRPr dirty="0"/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3D clay symbols -&gt; envelopes -&gt;  2D</a:t>
            </a:r>
            <a:r>
              <a:rPr lang="en-US" baseline="0" dirty="0" smtClean="0"/>
              <a:t> tablets</a:t>
            </a:r>
            <a:endParaRPr dirty="0"/>
          </a:p>
        </p:txBody>
      </p:sp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Less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whimful</a:t>
            </a:r>
            <a:r>
              <a:rPr lang="en-US" baseline="0" dirty="0" smtClean="0"/>
              <a:t> Chief, more established laws that people can rely on and trust</a:t>
            </a:r>
            <a:endParaRPr dirty="0"/>
          </a:p>
        </p:txBody>
      </p:sp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We’ll quickly jump</a:t>
            </a:r>
            <a:r>
              <a:rPr lang="en-US" baseline="0" dirty="0" smtClean="0"/>
              <a:t> through some more technologies …</a:t>
            </a:r>
            <a:endParaRPr dirty="0"/>
          </a:p>
        </p:txBody>
      </p:sp>
      <p:sp>
        <p:nvSpPr>
          <p:cNvPr id="324" name="Shape 3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Don’t hate the player, hate the game. 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(Don’t hate the game. Create a better one.)</a:t>
            </a:r>
            <a:endParaRPr dirty="0"/>
          </a:p>
        </p:txBody>
      </p:sp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The elimination of friction from the system</a:t>
            </a:r>
            <a:endParaRPr dirty="0"/>
          </a:p>
        </p:txBody>
      </p:sp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How do we improve intelligence? </a:t>
            </a:r>
            <a:endParaRPr dirty="0"/>
          </a:p>
        </p:txBody>
      </p:sp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1" name="Shape 3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88" name="Shape 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 err="1" smtClean="0"/>
              <a:t>Mitbakesh</a:t>
            </a:r>
            <a:r>
              <a:rPr lang="en-US" dirty="0" smtClean="0"/>
              <a:t>: warranted to happen/self-evident/expected)</a:t>
            </a:r>
            <a:endParaRPr dirty="0"/>
          </a:p>
        </p:txBody>
      </p:sp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(more on Attention Economy later)</a:t>
            </a:r>
            <a:endParaRPr dirty="0"/>
          </a:p>
        </p:txBody>
      </p:sp>
      <p:sp>
        <p:nvSpPr>
          <p:cNvPr id="433" name="Shape 4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9" name="Shape 4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3" name="Shape 4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7" name="Shape 4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Where did this go..</a:t>
            </a:r>
            <a:r>
              <a:rPr lang="en-US" baseline="0" dirty="0" smtClean="0"/>
              <a:t> ?</a:t>
            </a:r>
            <a:endParaRPr dirty="0"/>
          </a:p>
        </p:txBody>
      </p:sp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01" name="Shape 5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Local rules and consensus, no need</a:t>
            </a:r>
            <a:r>
              <a:rPr lang="en-US" baseline="0" dirty="0" smtClean="0"/>
              <a:t> for global ledger, </a:t>
            </a:r>
            <a:r>
              <a:rPr lang="en-US" baseline="0" dirty="0" err="1" smtClean="0"/>
              <a:t>offlineity</a:t>
            </a:r>
            <a:r>
              <a:rPr lang="en-US" baseline="0" dirty="0" smtClean="0"/>
              <a:t>, public-key cryptography, smart contracts, collaborative platform social </a:t>
            </a:r>
            <a:r>
              <a:rPr lang="en-US" baseline="0" smtClean="0"/>
              <a:t>smart contract </a:t>
            </a:r>
            <a:r>
              <a:rPr lang="en-US" baseline="0" dirty="0" smtClean="0"/>
              <a:t>logo </a:t>
            </a:r>
            <a:r>
              <a:rPr lang="en-US" baseline="0" smtClean="0"/>
              <a:t>creation use-case</a:t>
            </a:r>
            <a:endParaRPr dirty="0"/>
          </a:p>
        </p:txBody>
      </p:sp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Empathy,</a:t>
            </a:r>
            <a:r>
              <a:rPr lang="en-US" baseline="0" dirty="0" smtClean="0"/>
              <a:t> being born with cooperative behaviors, sense of justice, </a:t>
            </a:r>
            <a:r>
              <a:rPr lang="en-US" baseline="0" dirty="0" err="1" smtClean="0"/>
              <a:t>etc</a:t>
            </a:r>
            <a:endParaRPr dirty="0"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even though resources abounded! </a:t>
            </a:r>
            <a:endParaRPr dirty="0"/>
          </a:p>
        </p:txBody>
      </p:sp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 descr="first page templat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5888" y="-65088"/>
            <a:ext cx="9259888" cy="5208588"/>
          </a:xfrm>
          <a:prstGeom prst="rect">
            <a:avLst/>
          </a:prstGeom>
          <a:noFill/>
        </p:spPr>
      </p:pic>
      <p:sp>
        <p:nvSpPr>
          <p:cNvPr id="4" name="Shape 85"/>
          <p:cNvSpPr txBox="1"/>
          <p:nvPr/>
        </p:nvSpPr>
        <p:spPr>
          <a:xfrm>
            <a:off x="1006751" y="1276350"/>
            <a:ext cx="6639959" cy="193899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 b="1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Tech and Human Progress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Case for a Distributed Social </a:t>
            </a:r>
            <a:r>
              <a:rPr lang="en-US" sz="2400" b="1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Network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24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70177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59366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How To Ease Tensions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Mere exposure effect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Communicating with the same language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Working </a:t>
            </a: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towards the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same goal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Iterations of interactions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52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6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Coming up with new ways to cooperate and receive mutual benefit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Limits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and energy for communications are limited, and so there is a finite size for a group that can function cohesively. When it is crossed, tensions increase, and a group may split off.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These groups will often continue having tensions between them, living in a perpetual state of war.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We’ll Need Bigger Boats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 we increase that size and create larger spheres of cooperation?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Non-Zero-Sumness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 technologies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arise that permit or encourage new, richer form of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interaction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; then - for reasons grounded in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nature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social structures evolve that realize this rich potential, that convert non-zero-sum situations into positive sums.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6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Thus does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complexity grow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scope and depth.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Tomas Schelling: no rational reason to communicate in a purely zero-sum relationship.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Societies are non-zero-sum arrangements!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Prisoner’s Dilemma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Barriers to cooperation/non-zero-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ommunication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rust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teration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(reputation)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else could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affect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outcome of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prisoner’s dilemma?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21590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order of order.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Also: superstructure (Marx), imagined order (Harari).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Four main ingredients for non-zero-sumness: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3572130" y="2070321"/>
            <a:ext cx="1416721" cy="1416721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</a:t>
            </a:r>
          </a:p>
        </p:txBody>
      </p:sp>
      <p:sp>
        <p:nvSpPr>
          <p:cNvPr id="207" name="Shape 20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</p:txBody>
      </p:sp>
      <p:sp>
        <p:nvSpPr>
          <p:cNvPr id="208" name="Shape 20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(Trustlessness?)</a:t>
            </a:r>
          </a:p>
        </p:txBody>
      </p:sp>
      <p:sp>
        <p:nvSpPr>
          <p:cNvPr id="209" name="Shape 20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3775769" y="2248408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3795421" y="2706678"/>
            <a:ext cx="97013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212" name="Shape 21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Technologies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skip technologies like biological inter-cellular communications and early spoken language to focus on the homo-sapiens we know today, and jump straight to the invention of the </a:t>
            </a:r>
            <a:r>
              <a:rPr lang="en-US" sz="2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Alternative Titles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315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Civilization: add technology and bake for five millennia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Replacing trust with technology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to put everyone in the same boat. Also why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The Net</a:t>
            </a: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first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connecting people was invented by the Shoshoni, a North Native American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8100" y="3113088"/>
            <a:ext cx="2305175" cy="149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000" y="2655886"/>
            <a:ext cx="294054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First Signs of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Social Brain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Shoshoni also invented the Party.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networking / social information processing system.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led the effort? Who contributed more? Who should get more resources? Who should I collaborate with next?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order is born!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start talking meaningfully about the social brain: making informed social and economic decisions for the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Rabbit Net</a:t>
            </a:r>
          </a:p>
        </p:txBody>
      </p:sp>
      <p:sp>
        <p:nvSpPr>
          <p:cNvPr id="242" name="Shape 242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 Man</a:t>
            </a:r>
          </a:p>
        </p:txBody>
      </p:sp>
      <p:sp>
        <p:nvSpPr>
          <p:cNvPr id="243" name="Shape 243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44" name="Shape 244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45" name="Shape 24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46" name="Shape 246"/>
          <p:cNvSpPr/>
          <p:nvPr/>
        </p:nvSpPr>
        <p:spPr>
          <a:xfrm>
            <a:off x="3467998" y="2038350"/>
            <a:ext cx="1720629" cy="172062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/>
          <p:nvPr/>
        </p:nvSpPr>
        <p:spPr>
          <a:xfrm rot="-1546390">
            <a:off x="5408174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/>
          <p:nvPr/>
        </p:nvSpPr>
        <p:spPr>
          <a:xfrm rot="1638731">
            <a:off x="3052353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3823591" y="22669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3795539" y="2715221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67476" y="3257550"/>
            <a:ext cx="7216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Tribe</a:t>
            </a:r>
            <a:endParaRPr lang="en-US" sz="2000" dirty="0"/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Agriculture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Agricultural revolution sweeps the old world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11,000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years ago: More people can now live in the same place. Communications ++.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Many people living close together leads to tension.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 allows less people to work for food, leading to specialization -&gt; more non-zero-sum opportunities.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Still, a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 needed to lay down the law and use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 to maintain order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Shape 2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3326996" y="1722833"/>
            <a:ext cx="2002632" cy="2002632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</a:t>
            </a:r>
          </a:p>
        </p:txBody>
      </p:sp>
      <p:sp>
        <p:nvSpPr>
          <p:cNvPr id="268" name="Shape 26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Chief, Religion</a:t>
            </a:r>
          </a:p>
        </p:txBody>
      </p:sp>
      <p:sp>
        <p:nvSpPr>
          <p:cNvPr id="269" name="Shape 26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70" name="Shape 27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3823591" y="204853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74" name="Shape 27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3924355" y="3257550"/>
            <a:ext cx="807913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Village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First Centralized Power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Chiefs have access to all of the goods created and incredible power. He is religion manifest.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does the Chief help create more complex social order and when does he become a parasite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do we distribute his power?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Writing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Writing: the first distributed information tech (in this talk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Sumerians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Tigris-Euphrates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he-IL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הפרת והחידקל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Clay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cones and spheres pressed against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envelope.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Distributed trust.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r: Laws.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Cuneiform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כתב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יתדות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), 1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10.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abstract notions emerged (symbol for wheat, livestock,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 with numbers near them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-&gt; economical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language, economy boost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Shape 2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3178968" y="1657350"/>
            <a:ext cx="2298686" cy="22986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</a:t>
            </a:r>
          </a:p>
        </p:txBody>
      </p:sp>
      <p:sp>
        <p:nvSpPr>
          <p:cNvPr id="298" name="Shape 29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Laws</a:t>
            </a:r>
          </a:p>
        </p:txBody>
      </p:sp>
      <p:sp>
        <p:nvSpPr>
          <p:cNvPr id="299" name="Shape 29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00" name="Shape 30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04" name="Shape 30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Shape 30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Shape 306"/>
          <p:cNvSpPr/>
          <p:nvPr/>
        </p:nvSpPr>
        <p:spPr>
          <a:xfrm rot="-1546390">
            <a:off x="5466028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3731610" y="3333750"/>
            <a:ext cx="1193404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Replacing Trust With Tech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can create their own contracts. No need for displays of debt or central authority to approve/enforce every interaction.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we replace trust with distribution tech, we can rely less 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meta-order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fights for its existence!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Conatus: an innate inclination of a thing to continue to exist and enhance itself. Its “will to live”.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 How</a:t>
            </a:r>
            <a:r>
              <a:rPr lang="en-US" sz="4400" b="0" i="0" u="none" strike="noStrike" cap="none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 Do Things Change?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nation must accept new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technologies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reap their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fruits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it is to stay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competitive and survive.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can no more afford to ignore information tech than it can ignore the bronze shield or the musket. </a:t>
            </a:r>
          </a:p>
        </p:txBody>
      </p:sp>
    </p:spTree>
    <p:extLst>
      <p:ext uri="{BB962C8B-B14F-4D97-AF65-F5344CB8AC3E}">
        <p14:creationId xmlns:p14="http://schemas.microsoft.com/office/powerpoint/2010/main" val="2004913692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588099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Making Predictions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About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Reality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Western science provides us with predictions about how things change with time.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Physical </a:t>
            </a: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Forces</a:t>
            </a: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Entropy</a:t>
            </a: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Biological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 we predict how societies change?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Shape 3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Press, Radio</a:t>
            </a:r>
          </a:p>
        </p:txBody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knowledge. Distribution of information creation and sharing.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Shape 3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Shape 328"/>
          <p:cNvSpPr/>
          <p:nvPr/>
        </p:nvSpPr>
        <p:spPr>
          <a:xfrm>
            <a:off x="3048000" y="1484350"/>
            <a:ext cx="2620369" cy="262036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Information Tech</a:t>
            </a:r>
          </a:p>
        </p:txBody>
      </p:sp>
      <p:sp>
        <p:nvSpPr>
          <p:cNvPr id="330" name="Shape 330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Ideologies</a:t>
            </a:r>
          </a:p>
        </p:txBody>
      </p:sp>
      <p:sp>
        <p:nvSpPr>
          <p:cNvPr id="331" name="Shape 331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32" name="Shape 332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33" name="Shape 333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3795539" y="25717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35" name="Shape 33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36" name="Shape 336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Shape 33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Shape 338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Shape 339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3651676" y="3333750"/>
            <a:ext cx="1413015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Globalization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Shape 3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Centralization</a:t>
            </a:r>
          </a:p>
        </p:txBody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information still goes through central broadcasting.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Central authority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means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friction.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Skimming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 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top.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Taking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much as you can before people revolt (because if you don’t, someone who can – will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Shape 3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Constructal Law</a:t>
            </a:r>
          </a:p>
        </p:txBody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Law (Flow), degrees of freedom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“If we know what is moving through a flow system, we can predict the sequence of designs that will emerge and evolve to facilitate the currents that run through it”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Adrian </a:t>
            </a:r>
            <a:r>
              <a:rPr lang="en-US" sz="20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Bejan</a:t>
            </a: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Design in Nature: How the </a:t>
            </a:r>
            <a:r>
              <a:rPr lang="en-US" sz="8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Law Governs Evolution in Biology, Physics, Technology, and Social Organization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Shape 3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Intelligence and Flow</a:t>
            </a:r>
          </a:p>
        </p:txBody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(social?)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endParaRPr sz="2000"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“Should be viewed as a physical process that tries to maximize future freedom of action and to avoid constraints in its own future.“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1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Dr. Alexander D. </a:t>
            </a:r>
            <a:r>
              <a:rPr lang="en-US" sz="2000" i="0" u="none" strike="noStrike" cap="none" baseline="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Wissner</a:t>
            </a: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-Gross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Internet Age</a:t>
            </a:r>
          </a:p>
        </p:txBody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4676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Computers, Internet.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Further distribution of knowledge and ability to create messages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dk1"/>
              </a:buClr>
              <a:buFont typeface="Arial"/>
              <a:buNone/>
            </a:pPr>
            <a:endParaRPr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rely on centralized entities.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Bruce Sterling calls them “</a:t>
            </a: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Stacks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”: the gargantuan American companies that control so much of what the world does on the Internet. The greater Stacks: Amazon, Apple, Facebook, Google, Microsoft. The lesser Stacks: Netflix, Twitter, Yahoo!. </a:t>
            </a:r>
            <a:endParaRPr lang="en-US" sz="17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Between 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them, they probably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know, conduct, control, manipulate, and monetize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almost all of the following: your phone, your computer, your email, your online shopping, your social media, your videos, your games, your news — in other words,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your entire online (and, increasingly, offline) existence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Shape 3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Shape 375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</a:t>
            </a:r>
          </a:p>
        </p:txBody>
      </p:sp>
      <p:sp>
        <p:nvSpPr>
          <p:cNvPr id="377" name="Shape 3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Facebook, Google, NSA</a:t>
            </a:r>
          </a:p>
        </p:txBody>
      </p:sp>
      <p:sp>
        <p:nvSpPr>
          <p:cNvPr id="378" name="Shape 3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79" name="Shape 3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81" name="Shape 3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82" name="Shape 3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83" name="Shape 3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Shape 384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385" name="Shape 3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Shape 3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Shape 3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Enter Blockchain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err="1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Mitbakesh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Decentralization and distribution, more degrees of freedom.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Cryptocurrencies are a boon for distributed, non-zero-sum economic interactions!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hape 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Shape 398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Shape 399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Shape 400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</a:p>
        </p:txBody>
      </p:sp>
      <p:sp>
        <p:nvSpPr>
          <p:cNvPr id="401" name="Shape 401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Algorithms</a:t>
            </a:r>
          </a:p>
        </p:txBody>
      </p:sp>
      <p:sp>
        <p:nvSpPr>
          <p:cNvPr id="402" name="Shape 402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03" name="Shape 403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06" name="Shape 406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07" name="Shape 40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09" name="Shape 40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Shape 4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Shape 4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An Environment For Innovation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“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If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you look at history, innovation doesn't come just from giving people incentives; it comes from creating environments where their ideas can connect</a:t>
            </a: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.”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b="0" i="0" u="none" strike="noStrike" cap="none" baseline="0" dirty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Steven Johnson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I would add: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Where ideas can’t be inhibited or manipulated for someone else’s gain.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Taking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Long View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presentation, we’ll talk about a framework that makes thinking about human history easier.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Specific stories – gods, ideologies, cultures – are irrelevant.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Shape 4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Shape 4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Synereo Social Network</a:t>
            </a:r>
          </a:p>
        </p:txBody>
      </p:sp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Distribution, no middlemen, no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friction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-&gt;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 central control / profit axiom means 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options for interactions and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value generated in the web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exchange.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economy: reputation, efficient information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flow, higher individual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 agency.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Intelligence++?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restrictions.</a:t>
            </a: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Almost full reliance on local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Shape 4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2248823" y="795320"/>
            <a:ext cx="4215386" cy="42153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</a:t>
            </a:r>
          </a:p>
        </p:txBody>
      </p:sp>
      <p:sp>
        <p:nvSpPr>
          <p:cNvPr id="439" name="Shape 439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</a:t>
            </a:r>
          </a:p>
        </p:txBody>
      </p:sp>
      <p:sp>
        <p:nvSpPr>
          <p:cNvPr id="440" name="Shape 440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41" name="Shape 441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44" name="Shape 444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45" name="Shape 445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47" name="Shape 44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Shape 448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Shape 44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Shape 4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Principles</a:t>
            </a:r>
          </a:p>
        </p:txBody>
      </p:sp>
      <p:sp>
        <p:nvSpPr>
          <p:cNvPr id="456" name="Shape 45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 distribution?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Near-instant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communications? Reliance on local rules? Reputation shaping information flow? Attention economy?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does this remind us of?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Shape 46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err="1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Braiiinnnnsss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63" name="Shape 46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brain, each Neuron – an agent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– has many functions: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Relay station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Short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Processing unit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 is created through complex collaboration, all based on 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decisions taken at the level of the Neuron and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local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Shape 4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Shape 4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?</a:t>
            </a:r>
          </a:p>
        </p:txBody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Hierarchies still exist, but must act locally.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Otherwise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the overhead of maintaining global states is too large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creates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huge communication issues.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peer to peer architecture solves this.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Advantages of P2P</a:t>
            </a: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Robustness,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flexibility and emergent complexity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capabilities and things we did not think of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originally will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 ways in which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conventional</a:t>
            </a:r>
            <a:r>
              <a:rPr lang="en-US" sz="18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 made brittle to its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assumptions.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 capabilities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must have been anticipated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or otherwise patched in, and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end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 with the kind of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mess that is endemic in much of modern computing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Self Organization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Requires a set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fundamental, local rules that form the basis for interaction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Emergent complexity is the composition of these base properties.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network is more adaptable and so more robust. Changing things is not a huge top down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process that is fragile, but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altering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adding to the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 rules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are able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compose and connect things in ways no one could have imagined in the first place.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system becomes much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extensible and modular.</a:t>
            </a:r>
          </a:p>
        </p:txBody>
      </p:sp>
    </p:spTree>
    <p:extLst>
      <p:ext uri="{BB962C8B-B14F-4D97-AF65-F5344CB8AC3E}">
        <p14:creationId xmlns:p14="http://schemas.microsoft.com/office/powerpoint/2010/main" val="1894079294"/>
      </p:ext>
    </p:extLst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Shape 4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Shape 48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Trustlessness</a:t>
            </a:r>
          </a:p>
        </p:txBody>
      </p:sp>
      <p:sp>
        <p:nvSpPr>
          <p:cNvPr id="484" name="Shape 48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Trustlessness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becomes so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ingrained in the system that global meta-order becomes almost redundant!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smart contracts.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community decides what goes.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Fully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extensible and free,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is room for play. For evolution. For more non-zero-sum interactions.</a:t>
            </a:r>
          </a:p>
        </p:txBody>
      </p:sp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Shape 49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Play</a:t>
            </a:r>
          </a:p>
        </p:txBody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"We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believe that the major success of the Internet and then world wide web was its distributed DIY approach to building and maintaining a communications infrastructure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dirty="0" smtClean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Gregory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Meredith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 Chief Science Officer</a:t>
            </a:r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Shape 4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Shape 49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Attention Economy</a:t>
            </a:r>
          </a:p>
        </p:txBody>
      </p:sp>
      <p:sp>
        <p:nvSpPr>
          <p:cNvPr id="498" name="Shape 49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economy – the evolution of reputation. Reputation built into the platform.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contributed to the network and in what context? Where should information go and who should attend to it next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 Whose attention should I require for this task?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better flow of information, crucial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intelligence. Further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increases degrees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Our Talk Will Follow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homo-sapiens animal as it evolves from hunter-gatherer societies to modern civilization (and beyond).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Shape 5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Shape 50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Technology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(Yuval Tech Slides)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Bonus</a:t>
            </a: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physics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http://socialphysics.media.mit.edu/</a:t>
            </a:r>
          </a:p>
        </p:txBody>
      </p:sp>
    </p:spTree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know how</a:t>
            </a: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social evolution works without having talked about any specific god or religion even once.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19078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Human history involves </a:t>
            </a:r>
            <a:r>
              <a:rPr lang="en-US" sz="2400" dirty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the playing of 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more and more non-zero-sum games, accumulated on top of one another, ever growing more interconnected and elaborate.</a:t>
            </a: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97601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pinpointed a few “global rules” that are identified at every stage and at every level: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Non-Zero-</a:t>
            </a:r>
            <a:r>
              <a:rPr lang="en-US" sz="2400" b="1" dirty="0" err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</a:t>
            </a: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umness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Conatus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Constructal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Law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474351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know what the barriers to non-zero-</a:t>
            </a:r>
            <a:r>
              <a:rPr lang="en-US" sz="2400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sumness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are: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communication </a:t>
            </a:r>
            <a:endParaRPr lang="en-US"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trust 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reputation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Inhibitive meta-order</a:t>
            </a: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63252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Shape 5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End</a:t>
            </a:r>
          </a:p>
        </p:txBody>
      </p:sp>
      <p:sp>
        <p:nvSpPr>
          <p:cNvPr id="568" name="Shape 5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"When wireless is perfectly applied, the whole earth will be converted into a huge brain, which in fact﻿ it is, all things being particles of a real and rhythmic whole."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chemeClr val="lt1"/>
              </a:buClr>
              <a:buSzPct val="100000"/>
              <a:buFont typeface="Calibri"/>
              <a:buChar char="-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Nikola Tesla, 1929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Shape 5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Shape 5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Shape 575"/>
          <p:cNvSpPr/>
          <p:nvPr/>
        </p:nvSpPr>
        <p:spPr>
          <a:xfrm>
            <a:off x="1401008" y="-387260"/>
            <a:ext cx="5854609" cy="585460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Shape 5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Enlightenment</a:t>
            </a:r>
          </a:p>
        </p:txBody>
      </p:sp>
      <p:sp>
        <p:nvSpPr>
          <p:cNvPr id="577" name="Shape 5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Enlightened Self-Interest</a:t>
            </a:r>
          </a:p>
        </p:txBody>
      </p:sp>
      <p:sp>
        <p:nvSpPr>
          <p:cNvPr id="578" name="Shape 5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579" name="Shape 5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Unnecessary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581" name="Shape 5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582" name="Shape 5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583" name="Shape 5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Shape 584"/>
          <p:cNvSpPr/>
          <p:nvPr/>
        </p:nvSpPr>
        <p:spPr>
          <a:xfrm>
            <a:off x="3687078" y="3333748"/>
            <a:ext cx="1282467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Meta-State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Transition</a:t>
            </a:r>
          </a:p>
        </p:txBody>
      </p:sp>
      <p:sp>
        <p:nvSpPr>
          <p:cNvPr id="585" name="Shape 5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Shape 586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73" y="1"/>
            <a:ext cx="9175073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981200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8748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Dangerous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a human, other people are one of the biggest dangers you may face.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 are the most fierce competitors for resources.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Beneficial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They’re also the biggest boon to your ability to survive and to your quality of life.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 has proven cooperation to be useful to the survival of the individual – embedding its logic in our genes.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0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Why can’t we all just… get along?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made people and groups form tribes or split off of them in the petri dish of our ancestral habitats?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6600" y="2314575"/>
            <a:ext cx="2105024" cy="216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It’s In Our Genes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6553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Humans are wired to be suspicious of those they do not know.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However, once they start communicating, tensions ease off.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2255</Words>
  <Application>Microsoft Office PowerPoint</Application>
  <PresentationFormat>On-screen Show (16:9)</PresentationFormat>
  <Paragraphs>392</Paragraphs>
  <Slides>58</Slides>
  <Notes>56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PowerPoint Presentation</vt:lpstr>
      <vt:lpstr>Alternative Titles</vt:lpstr>
      <vt:lpstr>Making Predictions About Reality</vt:lpstr>
      <vt:lpstr>Taking The Long View</vt:lpstr>
      <vt:lpstr>Our Talk Will Follow</vt:lpstr>
      <vt:lpstr>Humans Are Dangerous</vt:lpstr>
      <vt:lpstr>Humans Are Beneficial</vt:lpstr>
      <vt:lpstr>Why can’t we all just… get along?</vt:lpstr>
      <vt:lpstr>It’s In Our Genes</vt:lpstr>
      <vt:lpstr>How To Ease Tensions</vt:lpstr>
      <vt:lpstr>Limits</vt:lpstr>
      <vt:lpstr>We’ll Need Bigger Boats</vt:lpstr>
      <vt:lpstr>Non-Zero-Sumness</vt:lpstr>
      <vt:lpstr>Nonzero</vt:lpstr>
      <vt:lpstr>Prisoner’s Dilemma</vt:lpstr>
      <vt:lpstr>Meta-Order</vt:lpstr>
      <vt:lpstr>Nonzero</vt:lpstr>
      <vt:lpstr>PowerPoint Presentation</vt:lpstr>
      <vt:lpstr>Technologies</vt:lpstr>
      <vt:lpstr>Technology: The Net</vt:lpstr>
      <vt:lpstr>First Signs of The Social Brain</vt:lpstr>
      <vt:lpstr>PowerPoint Presentation</vt:lpstr>
      <vt:lpstr>Technology: Agriculture</vt:lpstr>
      <vt:lpstr>PowerPoint Presentation</vt:lpstr>
      <vt:lpstr>The First Centralized Power</vt:lpstr>
      <vt:lpstr>Technology: Writing</vt:lpstr>
      <vt:lpstr>PowerPoint Presentation</vt:lpstr>
      <vt:lpstr>Replacing Trust With Tech</vt:lpstr>
      <vt:lpstr>So How Do Things Change?</vt:lpstr>
      <vt:lpstr>Technology: Press, Radio</vt:lpstr>
      <vt:lpstr>PowerPoint Presentation</vt:lpstr>
      <vt:lpstr>Centralization</vt:lpstr>
      <vt:lpstr>Constructal Law</vt:lpstr>
      <vt:lpstr>Intelligence and Flow</vt:lpstr>
      <vt:lpstr>The Internet Age</vt:lpstr>
      <vt:lpstr>PowerPoint Presentation</vt:lpstr>
      <vt:lpstr>Enter Blockchain</vt:lpstr>
      <vt:lpstr>PowerPoint Presentation</vt:lpstr>
      <vt:lpstr>An Environment For Innovation</vt:lpstr>
      <vt:lpstr>The Synereo Social Network</vt:lpstr>
      <vt:lpstr>PowerPoint Presentation</vt:lpstr>
      <vt:lpstr>Synereo Principles</vt:lpstr>
      <vt:lpstr>Braiiinnnnsss</vt:lpstr>
      <vt:lpstr>Meta-Order?</vt:lpstr>
      <vt:lpstr>Advantages of P2P</vt:lpstr>
      <vt:lpstr>Self Organization</vt:lpstr>
      <vt:lpstr>Trustlessness</vt:lpstr>
      <vt:lpstr>Play</vt:lpstr>
      <vt:lpstr>Attention Economy</vt:lpstr>
      <vt:lpstr>Synereo Technology</vt:lpstr>
      <vt:lpstr>Bonus</vt:lpstr>
      <vt:lpstr>Summary</vt:lpstr>
      <vt:lpstr>Summary</vt:lpstr>
      <vt:lpstr>Summary</vt:lpstr>
      <vt:lpstr>Summary</vt:lpstr>
      <vt:lpstr>The End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Dor</dc:creator>
  <cp:lastModifiedBy>Dor</cp:lastModifiedBy>
  <cp:revision>78</cp:revision>
  <dcterms:modified xsi:type="dcterms:W3CDTF">2015-01-20T01:54:44Z</dcterms:modified>
</cp:coreProperties>
</file>